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8" r:id="rId2"/>
    <p:sldId id="307" r:id="rId3"/>
    <p:sldId id="261" r:id="rId4"/>
    <p:sldId id="257" r:id="rId5"/>
    <p:sldId id="258" r:id="rId6"/>
    <p:sldId id="313" r:id="rId7"/>
    <p:sldId id="317" r:id="rId8"/>
    <p:sldId id="306" r:id="rId9"/>
    <p:sldId id="309" r:id="rId10"/>
    <p:sldId id="312" r:id="rId11"/>
  </p:sldIdLst>
  <p:sldSz cx="9144000" cy="6858000" type="screen4x3"/>
  <p:notesSz cx="7104063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9" autoAdjust="0"/>
    <p:restoredTop sz="94708" autoAdjust="0"/>
  </p:normalViewPr>
  <p:slideViewPr>
    <p:cSldViewPr>
      <p:cViewPr varScale="1">
        <p:scale>
          <a:sx n="62" d="100"/>
          <a:sy n="62" d="100"/>
        </p:scale>
        <p:origin x="112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0" y="-90"/>
      </p:cViewPr>
      <p:guideLst>
        <p:guide orient="horz" pos="3224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142A773-D556-4EFA-A553-4BA1B1D7D9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0731" y="120651"/>
            <a:ext cx="3077051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39507F1-0612-4B30-8BEB-B8A533D4B0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837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9F214604-3BB7-4347-AC49-A9EB1FF19C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731" y="9629777"/>
            <a:ext cx="3077051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0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F2A53CD-3A51-4AB8-A186-DE43728164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095" y="9629777"/>
            <a:ext cx="3078639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000" smtClean="0"/>
            </a:lvl1pPr>
          </a:lstStyle>
          <a:p>
            <a:pPr>
              <a:defRPr/>
            </a:pPr>
            <a:fld id="{90116BBE-1452-4424-8359-D65458BF6DB2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7F1AE8AB-1FC1-4CA5-A5A8-1946969E85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E278C0F-6EB7-41A3-9FFA-E5715DE460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3837" y="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B98FD6-AACB-4AA5-9EE5-06CB908D1B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>
            <a:extLst>
              <a:ext uri="{FF2B5EF4-FFF2-40B4-BE49-F238E27FC236}">
                <a16:creationId xmlns:a16="http://schemas.microsoft.com/office/drawing/2014/main" id="{0948992C-01AF-458E-8820-7E09B94B5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91" y="4860925"/>
            <a:ext cx="5683886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70662" name="Rectangle 6">
            <a:extLst>
              <a:ext uri="{FF2B5EF4-FFF2-40B4-BE49-F238E27FC236}">
                <a16:creationId xmlns:a16="http://schemas.microsoft.com/office/drawing/2014/main" id="{314925AD-B296-4B34-BE59-8AD2D5F12F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85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70663" name="Rectangle 7">
            <a:extLst>
              <a:ext uri="{FF2B5EF4-FFF2-40B4-BE49-F238E27FC236}">
                <a16:creationId xmlns:a16="http://schemas.microsoft.com/office/drawing/2014/main" id="{C9B6ACEA-EC40-4C30-AA69-6EBC216EC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837" y="9721852"/>
            <a:ext cx="3078639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 smtClean="0"/>
            </a:lvl1pPr>
          </a:lstStyle>
          <a:p>
            <a:pPr>
              <a:defRPr/>
            </a:pPr>
            <a:fld id="{70859CAA-C6B2-4767-BB4E-3340747E085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76935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10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7656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>
            <a:extLst>
              <a:ext uri="{FF2B5EF4-FFF2-40B4-BE49-F238E27FC236}">
                <a16:creationId xmlns:a16="http://schemas.microsoft.com/office/drawing/2014/main" id="{073F7EF1-3F60-4A21-9F70-426348A729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0B2BBA75-6AD8-4000-B873-E81B511D3E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42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6BF9F5B2-20AC-4C36-B771-A2EE7A7D412D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7219" y="8685213"/>
            <a:ext cx="2973794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lIns="80165" tIns="40083" rIns="80165" bIns="40083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33413" algn="l"/>
                <a:tab pos="1268413" algn="l"/>
                <a:tab pos="1903413" algn="l"/>
                <a:tab pos="253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3C223AA-D91B-4EF3-8A18-BF576E2D07CF}" type="slidenum">
              <a:rPr lang="de-CH" altLang="de-DE" sz="2400">
                <a:ea typeface="Microsoft YaHei" panose="020B0503020204020204" pitchFamily="34" charset="-122"/>
              </a:rPr>
              <a:pPr eaLnBrk="1" hangingPunct="1">
                <a:spcBef>
                  <a:spcPct val="0"/>
                </a:spcBef>
              </a:pPr>
              <a:t>3</a:t>
            </a:fld>
            <a:endParaRPr lang="de-CH" altLang="de-DE" sz="2400">
              <a:ea typeface="Microsoft YaHei" panose="020B0503020204020204" pitchFamily="34" charset="-122"/>
            </a:endParaRPr>
          </a:p>
        </p:txBody>
      </p:sp>
      <p:sp>
        <p:nvSpPr>
          <p:cNvPr id="11267" name="Rectangle 1">
            <a:extLst>
              <a:ext uri="{FF2B5EF4-FFF2-40B4-BE49-F238E27FC236}">
                <a16:creationId xmlns:a16="http://schemas.microsoft.com/office/drawing/2014/main" id="{85EE0F2D-A3D6-4EEE-A958-3079A5F651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644B0094-FD56-4762-B054-345F50CD52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>
            <a:extLst>
              <a:ext uri="{FF2B5EF4-FFF2-40B4-BE49-F238E27FC236}">
                <a16:creationId xmlns:a16="http://schemas.microsoft.com/office/drawing/2014/main" id="{8D94B6E5-691B-4FE5-8400-D1824CDEE9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0FC900C9-0165-4260-9907-F5029DA773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>
            <a:extLst>
              <a:ext uri="{FF2B5EF4-FFF2-40B4-BE49-F238E27FC236}">
                <a16:creationId xmlns:a16="http://schemas.microsoft.com/office/drawing/2014/main" id="{DBBB0A14-4F07-4DFB-9C2D-667BC7B7BE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19B4780-19C6-4086-BB28-106929AF77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>
            <a:extLst>
              <a:ext uri="{FF2B5EF4-FFF2-40B4-BE49-F238E27FC236}">
                <a16:creationId xmlns:a16="http://schemas.microsoft.com/office/drawing/2014/main" id="{DBBB0A14-4F07-4DFB-9C2D-667BC7B7BE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19B4780-19C6-4086-BB28-106929AF77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552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>
            <a:extLst>
              <a:ext uri="{FF2B5EF4-FFF2-40B4-BE49-F238E27FC236}">
                <a16:creationId xmlns:a16="http://schemas.microsoft.com/office/drawing/2014/main" id="{DBBB0A14-4F07-4DFB-9C2D-667BC7B7BE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519B4780-19C6-4086-BB28-106929AF77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6260" y="4343400"/>
            <a:ext cx="5490081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94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3429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9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27772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1772F-091B-4292-8A35-9C055B85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44F695-A694-45B1-B8AE-B29062A0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BB65F-69E4-47EB-8379-95A4B3A70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23FFD7-8860-42C2-9DEF-BCCB18C2C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CB32E-4CE0-47F2-8568-2226F11A62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94F-FEEE-47DE-9496-4F2117C3E0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085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E0046-F518-4C52-BC47-9E1C3A33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76ABE8-7DDC-40A1-B20A-90C0C2552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716261-7D3B-465E-A1A8-112FFF89F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7D9408-3287-4120-AA33-0204D00E7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607C88-BE56-416E-B68C-7D34880A9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54F0-5513-427B-A3E0-38F47150A37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418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CB9812-2C1D-4C75-85B5-E901FEC4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E81F1-6E22-4642-8FD9-215B9E4BB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13DB7-987B-444F-945A-2B198112B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D4772-306B-4FA6-B22F-3B9B08F59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B42A5C-15A4-47FE-8702-217D1A3C0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61EE9-4CFA-4E8F-9267-7B58D574B3A7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956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40FC1-674A-417D-8F62-D9AD5B5F2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81F6D-E9DC-4045-BC30-626EFF0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699C3-2C68-42AC-BBB0-86D2D5C8736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051A9FB-2F36-4D30-B7C7-448FC964D4B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BB65BC5-59F6-4047-87BE-69A500AD3C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98D20C-3AF7-44B9-9BA3-46A3F97A8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58C1EF-9D38-4DB0-9A50-03511242F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4CE8-7ECA-4CA4-9135-4C699B4B3DD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907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6B4696-F54E-470B-986F-824EECD271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FEE92A-E16E-4B6A-8C6B-292A51093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3A1450-6D0C-4B57-A54C-3D44DAA66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F566FE-ADFF-4599-89C6-C89E30B28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29339-B8D3-40FF-B726-B83218B7B27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257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B9371-2903-4CE4-AAC2-A3603B56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211CF9-2582-4A89-8CD9-AE7D9F36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C71221-9DAD-4B57-9799-701E4DCC4F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FC9CB2-EE64-4294-890D-CF162115E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36447E-660E-4EA9-8614-52079660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7C71-130E-44A1-A8CB-8E9FD03FA4B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4701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8F9BC-FDC7-4BF8-B205-2437D045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7FFB4F-4560-4FC2-B418-D1F6C980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C0279-BEBD-4C6A-95A8-670576B86C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481DBA-4FE3-4184-AC61-D486526F1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4557DF-6A19-4991-ADBB-2DC717868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84A-A29B-4E06-8AD7-7277BB52F52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0529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CEB7B-36BB-4062-8C4D-9420682F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EA8E-58E9-48FC-8DCE-91127E8F8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598B48-AE84-496C-8282-9BB09351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7E278D-AC5F-4957-8FE8-F73BB4BC4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4E940E-D5F3-49A4-A7CF-F7BCFCE880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A22E62-7F99-4539-85DA-E03B20E5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0515-E195-42A9-ADFC-4E0053A2FE1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205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7B6A-E032-48D4-8C18-21BB132B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D1884-CA55-493E-931B-4C6443CF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3CF56-CA2B-4ED8-A7D1-EA4BD3FFC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55561E-F45F-4DA9-8941-D01A12498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77E4AB-4351-48E7-A7C4-EDFADD41B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D58889-C363-4548-B9CE-A79F24960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3CE5BB-AB88-42B4-93F8-95BBCE904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775F66-5B0C-4616-8DE0-78349588C0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A1DF-82B9-4DBF-9FFC-FE627913FDA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1013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9CB74-226B-4F0B-B36F-55286029D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A9A7CE-1957-4380-9E42-F29EE72D6F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1E77C08-0195-4A51-9516-B7FD55A0B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759131-9174-4FCC-AD44-6930BF04F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52F5-3892-4E40-AC56-301558E5DBB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439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3175E2-6DD8-4144-8093-10CBA10AC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D46C45E-2584-46BA-851F-DD179D7A1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9288AC0-90B6-4F29-B8C2-E536575FB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9A74-C467-43A6-BEA6-69CB4AE29F3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5550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E7AD-81C6-4C37-BD3D-7A51FD4C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B20C1D-075D-4228-BF9D-A7CE52744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AB54B-092C-48D7-AE45-A30613857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F9C8E3-67B6-4BF6-AE5D-B351E8573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2E95B-C712-4ABC-8251-CCC1EC4F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CED54-D92F-46DC-8B14-D38B088678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9782-1B15-4A1E-9449-3AF1D836BA4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1704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17E35-4820-486B-8F76-33C5CBBF3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61614-B64F-4F61-B272-2F93EFDEA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B222C-6CB4-4BA5-B9F1-7ABC6596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A83201-4BCD-4DE5-943E-824B90884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D36EA-8B7D-4F63-995A-871C7F2E8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73435-6623-4D3B-833A-1CD82405B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064D-EB33-4E4F-BB69-23A17D29090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532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4222BD3-DC0A-4E0D-97E9-B7FC82933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85E3FD0-38AE-4DD3-A73C-FD331FB78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22926D6-75C2-4829-893F-8BD9447C0D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53AF6A-C4BE-4526-A8E0-F40C67BE44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390FC2-9D66-4554-8564-C2129DF4B1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FA226F9-1D84-4013-BB7E-80F165965AD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474816"/>
            <a:ext cx="8147943" cy="4474464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Übersicht Programm Dokumentgestaltung</a:t>
            </a:r>
          </a:p>
          <a:p>
            <a:pPr marL="0" indent="0">
              <a:buNone/>
            </a:pPr>
            <a:endParaRPr lang="de-CH" sz="2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Aufbau, Zeichen- u. Absatzformatierung, Formen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Absatz, Formatvorlagen, Suchen-Ersetzen, Grafik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Seitenlayout, Tabulatoren, Tabellen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Einzüge, Spalten, K+F etc.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Gemischt: Zeitungsseite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/>
              <a:t>Gemischt: Prospektseite</a:t>
            </a:r>
          </a:p>
        </p:txBody>
      </p:sp>
    </p:spTree>
    <p:extLst>
      <p:ext uri="{BB962C8B-B14F-4D97-AF65-F5344CB8AC3E}">
        <p14:creationId xmlns:p14="http://schemas.microsoft.com/office/powerpoint/2010/main" val="617955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10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07736"/>
            <a:ext cx="7787208" cy="561976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Dokgestaltung_Vorlagen002-006 (</a:t>
            </a:r>
            <a:r>
              <a:rPr lang="de-CH" sz="2000" dirty="0" err="1"/>
              <a:t>pdf</a:t>
            </a:r>
            <a:r>
              <a:rPr lang="de-CH" sz="2000" dirty="0"/>
              <a:t>)</a:t>
            </a:r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C736414E-F486-4873-8E12-C04E4E5DE0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4" y="769712"/>
            <a:ext cx="90879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7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D3C59B14-FB54-4434-A496-054A2DC28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824" y="485800"/>
            <a:ext cx="6478488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CH" altLang="de-DE" sz="4000" b="1" dirty="0">
                <a:solidFill>
                  <a:schemeClr val="tx1"/>
                </a:solidFill>
                <a:latin typeface="Arial" charset="0"/>
                <a:ea typeface="+mn-ea"/>
              </a:rPr>
              <a:t>Dokumentgestaltung</a:t>
            </a: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4E465222-D3F2-4870-97B5-4FDDB5F29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132856"/>
            <a:ext cx="8424936" cy="20160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Arial" charset="0"/>
              <a:buChar char="•"/>
              <a:defRPr/>
            </a:pPr>
            <a:r>
              <a:rPr lang="de-CH" altLang="de-DE" sz="28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Welches sind typische Merkmale der Textverarbeitung?</a:t>
            </a:r>
          </a:p>
          <a:p>
            <a:pPr marL="0" indent="0" eaLnBrk="1" hangingPunct="1">
              <a:lnSpc>
                <a:spcPct val="150000"/>
              </a:lnSpc>
              <a:spcBef>
                <a:spcPts val="600"/>
              </a:spcBef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CH" altLang="de-DE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27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extLst>
              <a:ext uri="{FF2B5EF4-FFF2-40B4-BE49-F238E27FC236}">
                <a16:creationId xmlns:a16="http://schemas.microsoft.com/office/drawing/2014/main" id="{4989E87B-3332-46EF-BC44-A90F7AB72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38" y="7938"/>
            <a:ext cx="6550025" cy="684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F933631A-A8C4-4721-99A3-2C55D4B76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36538"/>
            <a:ext cx="61928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CH" altLang="de-DE" sz="3200" b="1" dirty="0">
                <a:solidFill>
                  <a:schemeClr val="tx1"/>
                </a:solidFill>
                <a:latin typeface="Arial" charset="0"/>
                <a:ea typeface="+mn-ea"/>
              </a:rPr>
              <a:t>Hierarchieaufbau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D4B4EF9-733D-4E9E-81A3-DE69CE6F433E}"/>
              </a:ext>
            </a:extLst>
          </p:cNvPr>
          <p:cNvGrpSpPr/>
          <p:nvPr/>
        </p:nvGrpSpPr>
        <p:grpSpPr>
          <a:xfrm>
            <a:off x="304800" y="1295400"/>
            <a:ext cx="3241675" cy="1149350"/>
            <a:chOff x="304800" y="1295400"/>
            <a:chExt cx="3241675" cy="1149350"/>
          </a:xfrm>
        </p:grpSpPr>
        <p:grpSp>
          <p:nvGrpSpPr>
            <p:cNvPr id="4104" name="Group 8">
              <a:extLst>
                <a:ext uri="{FF2B5EF4-FFF2-40B4-BE49-F238E27FC236}">
                  <a16:creationId xmlns:a16="http://schemas.microsoft.com/office/drawing/2014/main" id="{42EBFACF-6139-4E55-8F13-BF7097F8E8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7663" y="1295400"/>
              <a:ext cx="3198812" cy="1141413"/>
              <a:chOff x="219" y="816"/>
              <a:chExt cx="2015" cy="719"/>
            </a:xfrm>
          </p:grpSpPr>
          <p:sp>
            <p:nvSpPr>
              <p:cNvPr id="16397" name="Rectangle 9">
                <a:extLst>
                  <a:ext uri="{FF2B5EF4-FFF2-40B4-BE49-F238E27FC236}">
                    <a16:creationId xmlns:a16="http://schemas.microsoft.com/office/drawing/2014/main" id="{E9BE368C-F828-4712-AFB0-666ECC8A5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" y="816"/>
                <a:ext cx="2015" cy="719"/>
              </a:xfrm>
              <a:prstGeom prst="rect">
                <a:avLst/>
              </a:prstGeom>
              <a:solidFill>
                <a:srgbClr val="FFFF66"/>
              </a:solidFill>
              <a:ln w="31320" cap="sq">
                <a:solidFill>
                  <a:srgbClr val="3333CC"/>
                </a:solidFill>
                <a:miter lim="800000"/>
                <a:headEnd/>
                <a:tailEnd/>
              </a:ln>
              <a:effectLst>
                <a:outerShdw dist="107933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de-CH" altLang="de-DE"/>
              </a:p>
            </p:txBody>
          </p:sp>
          <p:sp>
            <p:nvSpPr>
              <p:cNvPr id="16398" name="Text Box 10">
                <a:extLst>
                  <a:ext uri="{FF2B5EF4-FFF2-40B4-BE49-F238E27FC236}">
                    <a16:creationId xmlns:a16="http://schemas.microsoft.com/office/drawing/2014/main" id="{91FFB36D-B087-4483-A13B-8421617D36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4" y="851"/>
                <a:ext cx="1052" cy="289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CH" altLang="de-DE" sz="2400" b="1" dirty="0">
                    <a:latin typeface="Arial" panose="020B0604020202020204" pitchFamily="34" charset="0"/>
                  </a:rPr>
                  <a:t>Dokument</a:t>
                </a:r>
              </a:p>
            </p:txBody>
          </p:sp>
        </p:grpSp>
        <p:sp>
          <p:nvSpPr>
            <p:cNvPr id="4110" name="Text Box 14">
              <a:extLst>
                <a:ext uri="{FF2B5EF4-FFF2-40B4-BE49-F238E27FC236}">
                  <a16:creationId xmlns:a16="http://schemas.microsoft.com/office/drawing/2014/main" id="{5AE624EB-CCCA-4295-9599-8455EF1747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800" y="1741488"/>
              <a:ext cx="3200400" cy="703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algn="ctr" eaLnBrk="1" hangingPunct="1">
                <a:spcBef>
                  <a:spcPts val="1250"/>
                </a:spcBef>
                <a:buClrTx/>
                <a:buFontTx/>
                <a:buNone/>
              </a:pPr>
              <a:r>
                <a:rPr lang="de-DE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  <a:t>z.B. Seitenränder, Hoch-/</a:t>
              </a:r>
              <a:br>
                <a:rPr lang="de-DE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</a:br>
              <a:r>
                <a:rPr lang="de-DE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  <a:t>Querformat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D7D42A8-341A-4EBA-8FD9-A4C21EBFD389}"/>
              </a:ext>
            </a:extLst>
          </p:cNvPr>
          <p:cNvGrpSpPr/>
          <p:nvPr/>
        </p:nvGrpSpPr>
        <p:grpSpPr>
          <a:xfrm>
            <a:off x="1905000" y="2644775"/>
            <a:ext cx="3368675" cy="1227138"/>
            <a:chOff x="1905000" y="2644775"/>
            <a:chExt cx="3368675" cy="1227138"/>
          </a:xfrm>
        </p:grpSpPr>
        <p:grpSp>
          <p:nvGrpSpPr>
            <p:cNvPr id="4107" name="Group 11">
              <a:extLst>
                <a:ext uri="{FF2B5EF4-FFF2-40B4-BE49-F238E27FC236}">
                  <a16:creationId xmlns:a16="http://schemas.microsoft.com/office/drawing/2014/main" id="{B2F70C1F-2A72-4F3A-80E0-8FDAB73E2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5000" y="2644775"/>
              <a:ext cx="3368675" cy="1217613"/>
              <a:chOff x="1200" y="1666"/>
              <a:chExt cx="2122" cy="767"/>
            </a:xfrm>
          </p:grpSpPr>
          <p:sp>
            <p:nvSpPr>
              <p:cNvPr id="16395" name="Rectangle 12">
                <a:extLst>
                  <a:ext uri="{FF2B5EF4-FFF2-40B4-BE49-F238E27FC236}">
                    <a16:creationId xmlns:a16="http://schemas.microsoft.com/office/drawing/2014/main" id="{B5C3659F-55A6-4772-A835-740E5507B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0" y="1666"/>
                <a:ext cx="2122" cy="767"/>
              </a:xfrm>
              <a:prstGeom prst="rect">
                <a:avLst/>
              </a:prstGeom>
              <a:solidFill>
                <a:srgbClr val="FFFF66"/>
              </a:solidFill>
              <a:ln w="31320" cap="sq">
                <a:solidFill>
                  <a:srgbClr val="3333CC"/>
                </a:solidFill>
                <a:miter lim="800000"/>
                <a:headEnd/>
                <a:tailEnd/>
              </a:ln>
              <a:effectLst>
                <a:outerShdw dist="107933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de-CH" altLang="de-DE"/>
              </a:p>
            </p:txBody>
          </p:sp>
          <p:sp>
            <p:nvSpPr>
              <p:cNvPr id="16396" name="Text Box 13">
                <a:extLst>
                  <a:ext uri="{FF2B5EF4-FFF2-40B4-BE49-F238E27FC236}">
                    <a16:creationId xmlns:a16="http://schemas.microsoft.com/office/drawing/2014/main" id="{2FF2B4EB-02AB-4271-8058-79657837C5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0" y="1752"/>
                <a:ext cx="999" cy="289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400" b="1" dirty="0">
                    <a:latin typeface="Arial" panose="020B0604020202020204" pitchFamily="34" charset="0"/>
                  </a:rPr>
                  <a:t>Abschnitt</a:t>
                </a:r>
              </a:p>
            </p:txBody>
          </p:sp>
        </p:grpSp>
        <p:sp>
          <p:nvSpPr>
            <p:cNvPr id="4111" name="Text Box 15">
              <a:extLst>
                <a:ext uri="{FF2B5EF4-FFF2-40B4-BE49-F238E27FC236}">
                  <a16:creationId xmlns:a16="http://schemas.microsoft.com/office/drawing/2014/main" id="{70DB6972-8A8B-412E-8A97-CB9DAE926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0738" y="3168650"/>
              <a:ext cx="3048000" cy="703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CH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  <a:t>z.B. Spalten, 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CH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  <a:t>Seitennummerierung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B1D319C8-E5AF-4C72-9068-26C1147F89EC}"/>
              </a:ext>
            </a:extLst>
          </p:cNvPr>
          <p:cNvGrpSpPr/>
          <p:nvPr/>
        </p:nvGrpSpPr>
        <p:grpSpPr>
          <a:xfrm>
            <a:off x="3733800" y="4038600"/>
            <a:ext cx="3375025" cy="1065213"/>
            <a:chOff x="3733800" y="4038600"/>
            <a:chExt cx="3375025" cy="1065213"/>
          </a:xfrm>
        </p:grpSpPr>
        <p:grpSp>
          <p:nvGrpSpPr>
            <p:cNvPr id="4101" name="Group 5">
              <a:extLst>
                <a:ext uri="{FF2B5EF4-FFF2-40B4-BE49-F238E27FC236}">
                  <a16:creationId xmlns:a16="http://schemas.microsoft.com/office/drawing/2014/main" id="{0181B78A-E49E-46EF-987E-7B4BADEC0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3800" y="4038600"/>
              <a:ext cx="3375025" cy="1065213"/>
              <a:chOff x="2352" y="2544"/>
              <a:chExt cx="2126" cy="671"/>
            </a:xfrm>
          </p:grpSpPr>
          <p:sp>
            <p:nvSpPr>
              <p:cNvPr id="16399" name="Rectangle 6">
                <a:extLst>
                  <a:ext uri="{FF2B5EF4-FFF2-40B4-BE49-F238E27FC236}">
                    <a16:creationId xmlns:a16="http://schemas.microsoft.com/office/drawing/2014/main" id="{39972821-A8C8-4051-A077-5C2733E11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2544"/>
                <a:ext cx="2126" cy="671"/>
              </a:xfrm>
              <a:prstGeom prst="rect">
                <a:avLst/>
              </a:prstGeom>
              <a:solidFill>
                <a:srgbClr val="FFFF66"/>
              </a:solidFill>
              <a:ln w="31320" cap="sq">
                <a:solidFill>
                  <a:srgbClr val="3333CC"/>
                </a:solidFill>
                <a:miter lim="800000"/>
                <a:headEnd/>
                <a:tailEnd/>
              </a:ln>
              <a:effectLst>
                <a:outerShdw dist="107933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de-CH" altLang="de-DE"/>
              </a:p>
            </p:txBody>
          </p:sp>
          <p:sp>
            <p:nvSpPr>
              <p:cNvPr id="16400" name="Text Box 7">
                <a:extLst>
                  <a:ext uri="{FF2B5EF4-FFF2-40B4-BE49-F238E27FC236}">
                    <a16:creationId xmlns:a16="http://schemas.microsoft.com/office/drawing/2014/main" id="{385190B9-3107-4CF7-ACC9-DAFDC4BB65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3" y="2601"/>
                <a:ext cx="743" cy="289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400" b="1" dirty="0">
                    <a:latin typeface="Arial" panose="020B0604020202020204" pitchFamily="34" charset="0"/>
                  </a:rPr>
                  <a:t>Absatz</a:t>
                </a:r>
              </a:p>
            </p:txBody>
          </p:sp>
        </p:grpSp>
        <p:sp>
          <p:nvSpPr>
            <p:cNvPr id="4112" name="Text Box 16">
              <a:extLst>
                <a:ext uri="{FF2B5EF4-FFF2-40B4-BE49-F238E27FC236}">
                  <a16:creationId xmlns:a16="http://schemas.microsoft.com/office/drawing/2014/main" id="{5EC4381E-2A4F-44EB-AE88-B105127B2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0" y="4632325"/>
              <a:ext cx="3200400" cy="398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algn="ctr" eaLnBrk="1" hangingPunct="1">
                <a:spcBef>
                  <a:spcPts val="1250"/>
                </a:spcBef>
                <a:buClrTx/>
                <a:buFontTx/>
                <a:buNone/>
              </a:pPr>
              <a:r>
                <a:rPr lang="de-DE" altLang="de-DE" sz="2000" i="1">
                  <a:solidFill>
                    <a:srgbClr val="BF4100"/>
                  </a:solidFill>
                  <a:latin typeface="Arial" panose="020B0604020202020204" pitchFamily="34" charset="0"/>
                </a:rPr>
                <a:t>z.B. zentriert, Blocksatz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F5C3746-32BE-476C-9311-5CDD6A8D9A46}"/>
              </a:ext>
            </a:extLst>
          </p:cNvPr>
          <p:cNvGrpSpPr/>
          <p:nvPr/>
        </p:nvGrpSpPr>
        <p:grpSpPr>
          <a:xfrm>
            <a:off x="5638800" y="5334000"/>
            <a:ext cx="3122613" cy="1065213"/>
            <a:chOff x="5638800" y="5334000"/>
            <a:chExt cx="3122613" cy="1065213"/>
          </a:xfrm>
        </p:grpSpPr>
        <p:grpSp>
          <p:nvGrpSpPr>
            <p:cNvPr id="4098" name="Group 2">
              <a:extLst>
                <a:ext uri="{FF2B5EF4-FFF2-40B4-BE49-F238E27FC236}">
                  <a16:creationId xmlns:a16="http://schemas.microsoft.com/office/drawing/2014/main" id="{5E5E19EA-3240-4261-9432-D7B28187C4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38800" y="5334000"/>
              <a:ext cx="3122613" cy="1065213"/>
              <a:chOff x="3552" y="3360"/>
              <a:chExt cx="1967" cy="671"/>
            </a:xfrm>
          </p:grpSpPr>
          <p:sp>
            <p:nvSpPr>
              <p:cNvPr id="16401" name="Rectangle 3">
                <a:extLst>
                  <a:ext uri="{FF2B5EF4-FFF2-40B4-BE49-F238E27FC236}">
                    <a16:creationId xmlns:a16="http://schemas.microsoft.com/office/drawing/2014/main" id="{2B88A7F6-4D31-4A9C-A67C-618260CFF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2" y="3360"/>
                <a:ext cx="1967" cy="671"/>
              </a:xfrm>
              <a:prstGeom prst="rect">
                <a:avLst/>
              </a:prstGeom>
              <a:solidFill>
                <a:srgbClr val="FFFF66"/>
              </a:solidFill>
              <a:ln w="31320" cap="sq">
                <a:solidFill>
                  <a:srgbClr val="3333CC"/>
                </a:solidFill>
                <a:miter lim="800000"/>
                <a:headEnd/>
                <a:tailEnd/>
              </a:ln>
              <a:effectLst>
                <a:outerShdw dist="107933" dir="2700000" algn="ctr" rotWithShape="0">
                  <a:srgbClr val="808080"/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de-CH" altLang="de-DE"/>
              </a:p>
            </p:txBody>
          </p:sp>
          <p:sp>
            <p:nvSpPr>
              <p:cNvPr id="16402" name="Text Box 4">
                <a:extLst>
                  <a:ext uri="{FF2B5EF4-FFF2-40B4-BE49-F238E27FC236}">
                    <a16:creationId xmlns:a16="http://schemas.microsoft.com/office/drawing/2014/main" id="{8C0C4C2A-B603-4BD8-9B6E-8E298E64EF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7" y="3383"/>
                <a:ext cx="839" cy="289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Arial Unicode MS" panose="020B0604020202020204" pitchFamily="34" charset="-128"/>
                    <a:cs typeface="Arial Unicode MS" panose="020B060402020202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de-DE" altLang="de-DE" sz="2400" b="1">
                    <a:latin typeface="Arial" panose="020B0604020202020204" pitchFamily="34" charset="0"/>
                  </a:rPr>
                  <a:t>Zeichen</a:t>
                </a:r>
              </a:p>
            </p:txBody>
          </p:sp>
        </p:grpSp>
        <p:sp>
          <p:nvSpPr>
            <p:cNvPr id="4113" name="Text Box 17">
              <a:extLst>
                <a:ext uri="{FF2B5EF4-FFF2-40B4-BE49-F238E27FC236}">
                  <a16:creationId xmlns:a16="http://schemas.microsoft.com/office/drawing/2014/main" id="{ED5E197C-F3BD-4A36-A8D3-4297FC52A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838" y="5943600"/>
              <a:ext cx="2209800" cy="398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algn="ctr" eaLnBrk="1" hangingPunct="1">
                <a:spcBef>
                  <a:spcPts val="1250"/>
                </a:spcBef>
                <a:buClrTx/>
                <a:buFontTx/>
                <a:buNone/>
              </a:pPr>
              <a:r>
                <a:rPr lang="de-DE" altLang="de-DE" sz="2000" dirty="0">
                  <a:solidFill>
                    <a:srgbClr val="BF4100"/>
                  </a:solidFill>
                  <a:latin typeface="Arial" panose="020B0604020202020204" pitchFamily="34" charset="0"/>
                </a:rPr>
                <a:t>z.B. </a:t>
              </a:r>
              <a:r>
                <a:rPr lang="de-DE" altLang="de-DE" sz="2000" b="1" dirty="0">
                  <a:solidFill>
                    <a:srgbClr val="BF4100"/>
                  </a:solidFill>
                  <a:latin typeface="Arial" panose="020B0604020202020204" pitchFamily="34" charset="0"/>
                </a:rPr>
                <a:t>fett</a:t>
              </a:r>
              <a:r>
                <a:rPr lang="de-DE" altLang="de-DE" sz="2000" dirty="0">
                  <a:solidFill>
                    <a:srgbClr val="BF4100"/>
                  </a:solidFill>
                  <a:latin typeface="Arial" panose="020B0604020202020204" pitchFamily="34" charset="0"/>
                </a:rPr>
                <a:t>, </a:t>
              </a:r>
              <a:r>
                <a:rPr lang="de-DE" altLang="de-DE" sz="2000" i="1" dirty="0">
                  <a:solidFill>
                    <a:srgbClr val="BF4100"/>
                  </a:solidFill>
                  <a:latin typeface="Arial" panose="020B0604020202020204" pitchFamily="34" charset="0"/>
                </a:rPr>
                <a:t>kursiv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A809F639-A9D4-445E-AE50-12D7ED561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39" y="485775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CH" altLang="de-DE" sz="3200" b="1" dirty="0">
                <a:solidFill>
                  <a:schemeClr val="tx1"/>
                </a:solidFill>
                <a:latin typeface="Arial" charset="0"/>
                <a:ea typeface="+mn-ea"/>
              </a:rPr>
              <a:t>Grundsatz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5F82F0A-7174-435F-9AE8-D346A3C40A17}"/>
              </a:ext>
            </a:extLst>
          </p:cNvPr>
          <p:cNvGrpSpPr/>
          <p:nvPr/>
        </p:nvGrpSpPr>
        <p:grpSpPr>
          <a:xfrm>
            <a:off x="901700" y="2062163"/>
            <a:ext cx="7702550" cy="646112"/>
            <a:chOff x="901700" y="2062163"/>
            <a:chExt cx="7702550" cy="646112"/>
          </a:xfrm>
        </p:grpSpPr>
        <p:sp>
          <p:nvSpPr>
            <p:cNvPr id="5122" name="Text Box 2">
              <a:extLst>
                <a:ext uri="{FF2B5EF4-FFF2-40B4-BE49-F238E27FC236}">
                  <a16:creationId xmlns:a16="http://schemas.microsoft.com/office/drawing/2014/main" id="{742821CB-AD5E-4AEE-8A84-221DA40899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700" y="2062163"/>
              <a:ext cx="7702550" cy="64611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/>
            <a:lstStyle>
              <a:lvl1pPr marL="341313" indent="-341313"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1pPr>
              <a:lvl2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2pPr>
              <a:lvl3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3pPr>
              <a:lvl4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4pPr>
              <a:lvl5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9pPr>
            </a:lstStyle>
            <a:p>
              <a:pPr marL="0" indent="0" eaLnBrk="1" hangingPunct="1">
                <a:lnSpc>
                  <a:spcPct val="125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de-CH" altLang="de-DE" sz="3200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GROSSEN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    	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	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Kleinen</a:t>
              </a:r>
            </a:p>
            <a:p>
              <a:pPr marL="342900" eaLnBrk="1" hangingPunct="1">
                <a:spcBef>
                  <a:spcPts val="600"/>
                </a:spcBef>
                <a:buSzPct val="100000"/>
                <a:defRPr/>
              </a:pPr>
              <a:endParaRPr lang="de-CH" altLang="de-DE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2" name="Gleichschenkliges Dreieck 1">
              <a:extLst>
                <a:ext uri="{FF2B5EF4-FFF2-40B4-BE49-F238E27FC236}">
                  <a16:creationId xmlns:a16="http://schemas.microsoft.com/office/drawing/2014/main" id="{6BCE530D-4737-49BA-835A-ADD00F121F81}"/>
                </a:ext>
              </a:extLst>
            </p:cNvPr>
            <p:cNvSpPr/>
            <p:nvPr/>
          </p:nvSpPr>
          <p:spPr>
            <a:xfrm rot="5400000">
              <a:off x="3572187" y="1980541"/>
              <a:ext cx="487458" cy="93610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3F64E70-2C5E-4BC4-A3B4-89B9E5EEB534}"/>
              </a:ext>
            </a:extLst>
          </p:cNvPr>
          <p:cNvGrpSpPr/>
          <p:nvPr/>
        </p:nvGrpSpPr>
        <p:grpSpPr>
          <a:xfrm>
            <a:off x="901700" y="3141663"/>
            <a:ext cx="7702550" cy="719137"/>
            <a:chOff x="901700" y="3141663"/>
            <a:chExt cx="7702550" cy="719137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98C1C765-D7AB-476F-A853-D8C2B033BD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700" y="3141663"/>
              <a:ext cx="7702550" cy="71913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/>
            <a:lstStyle>
              <a:lvl1pPr marL="341313" indent="-341313"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1pPr>
              <a:lvl2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2pPr>
              <a:lvl3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3pPr>
              <a:lvl4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4pPr>
              <a:lvl5pPr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911225" algn="l"/>
                  <a:tab pos="1825625" algn="l"/>
                  <a:tab pos="2740025" algn="l"/>
                  <a:tab pos="3654425" algn="l"/>
                  <a:tab pos="4568825" algn="l"/>
                  <a:tab pos="5483225" algn="l"/>
                  <a:tab pos="6397625" algn="l"/>
                  <a:tab pos="7312025" algn="l"/>
                  <a:tab pos="8226425" algn="l"/>
                  <a:tab pos="9140825" algn="l"/>
                  <a:tab pos="10055225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cs typeface="Arial Unicode MS" charset="0"/>
                </a:defRPr>
              </a:lvl9pPr>
            </a:lstStyle>
            <a:p>
              <a:pPr marL="0" indent="0" eaLnBrk="1" hangingPunct="1">
                <a:lnSpc>
                  <a:spcPct val="125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de-CH" altLang="de-DE" sz="3200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GROB-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    		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	</a:t>
              </a:r>
              <a:r>
                <a:rPr lang="de-CH" altLang="de-DE" dirty="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rPr>
                <a:t>Detailbearbeitung</a:t>
              </a:r>
            </a:p>
            <a:p>
              <a:pPr marL="342900" eaLnBrk="1" hangingPunct="1">
                <a:spcBef>
                  <a:spcPts val="600"/>
                </a:spcBef>
                <a:buSzPct val="100000"/>
                <a:defRPr/>
              </a:pPr>
              <a:endParaRPr lang="de-CH" altLang="de-DE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6" name="Gleichschenkliges Dreieck 5">
              <a:extLst>
                <a:ext uri="{FF2B5EF4-FFF2-40B4-BE49-F238E27FC236}">
                  <a16:creationId xmlns:a16="http://schemas.microsoft.com/office/drawing/2014/main" id="{A5987F10-4BF3-4C75-B7DE-5CEE253A7562}"/>
                </a:ext>
              </a:extLst>
            </p:cNvPr>
            <p:cNvSpPr/>
            <p:nvPr/>
          </p:nvSpPr>
          <p:spPr>
            <a:xfrm rot="5400000">
              <a:off x="3572187" y="3077258"/>
              <a:ext cx="487458" cy="936104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A809F639-A9D4-445E-AE50-12D7ED561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39" y="485775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9pPr>
          </a:lstStyle>
          <a:p>
            <a:pPr eaLnBrk="1" hangingPunct="1">
              <a:buSzPct val="100000"/>
              <a:defRPr/>
            </a:pPr>
            <a:r>
              <a:rPr lang="de-CH" altLang="de-DE" sz="2800" b="1" dirty="0">
                <a:solidFill>
                  <a:schemeClr val="tx1"/>
                </a:solidFill>
                <a:latin typeface="Arial" charset="0"/>
              </a:rPr>
              <a:t>Wichtige Tastaturbefehle Mac/Windows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493AF9F-5A0D-440E-8A74-76BF44AEE658}"/>
              </a:ext>
            </a:extLst>
          </p:cNvPr>
          <p:cNvGrpSpPr/>
          <p:nvPr/>
        </p:nvGrpSpPr>
        <p:grpSpPr>
          <a:xfrm>
            <a:off x="840901" y="1737530"/>
            <a:ext cx="5629703" cy="523220"/>
            <a:chOff x="840901" y="1737530"/>
            <a:chExt cx="5629703" cy="52322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805DB29-5B64-4FA7-875A-F5AFF2D0D261}"/>
                </a:ext>
              </a:extLst>
            </p:cNvPr>
            <p:cNvSpPr/>
            <p:nvPr/>
          </p:nvSpPr>
          <p:spPr>
            <a:xfrm>
              <a:off x="5469965" y="1737530"/>
              <a:ext cx="100063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2800" b="1" dirty="0">
                  <a:solidFill>
                    <a:srgbClr val="000000"/>
                  </a:solidFill>
                  <a:latin typeface="MS Gothic" panose="020B0609070205080204" pitchFamily="49" charset="-128"/>
                  <a:cs typeface="Lucida Grande"/>
                </a:rPr>
                <a:t>⏎</a:t>
              </a:r>
              <a:endParaRPr lang="de-CH" sz="2800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F474D84E-A676-4B1E-95EC-AE558A1631BF}"/>
                </a:ext>
              </a:extLst>
            </p:cNvPr>
            <p:cNvSpPr txBox="1"/>
            <p:nvPr/>
          </p:nvSpPr>
          <p:spPr>
            <a:xfrm>
              <a:off x="840901" y="1847444"/>
              <a:ext cx="3443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Eingabetaste, </a:t>
              </a:r>
              <a:r>
                <a:rPr lang="de-CH" dirty="0" err="1"/>
                <a:t>Returntaste</a:t>
              </a:r>
              <a:endParaRPr lang="de-CH" dirty="0"/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06AF46C5-7DB5-42F8-AA52-26BBF1CE865D}"/>
              </a:ext>
            </a:extLst>
          </p:cNvPr>
          <p:cNvGrpSpPr/>
          <p:nvPr/>
        </p:nvGrpSpPr>
        <p:grpSpPr>
          <a:xfrm>
            <a:off x="827584" y="2459715"/>
            <a:ext cx="7204637" cy="525211"/>
            <a:chOff x="868373" y="2459715"/>
            <a:chExt cx="7204637" cy="525211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FCBA567A-A034-48B1-8127-5C35189DD7B1}"/>
                </a:ext>
              </a:extLst>
            </p:cNvPr>
            <p:cNvSpPr/>
            <p:nvPr/>
          </p:nvSpPr>
          <p:spPr>
            <a:xfrm>
              <a:off x="5449413" y="2459715"/>
              <a:ext cx="262359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2800" b="1" dirty="0">
                  <a:solidFill>
                    <a:srgbClr val="000000"/>
                  </a:solidFill>
                  <a:latin typeface="Lucida Grande"/>
                  <a:ea typeface="Times" panose="02020603050405020304" pitchFamily="18" charset="0"/>
                </a:rPr>
                <a:t>⌘ </a:t>
              </a:r>
              <a:r>
                <a:rPr lang="de-DE" sz="2800" dirty="0">
                  <a:solidFill>
                    <a:srgbClr val="000000"/>
                  </a:solidFill>
                  <a:latin typeface="Lucida Grande"/>
                  <a:ea typeface="Times" panose="02020603050405020304" pitchFamily="18" charset="0"/>
                </a:rPr>
                <a:t>, Strg, </a:t>
              </a:r>
              <a:r>
                <a:rPr lang="de-DE" sz="2800" dirty="0" err="1">
                  <a:solidFill>
                    <a:srgbClr val="000000"/>
                  </a:solidFill>
                  <a:latin typeface="Lucida Grande"/>
                  <a:ea typeface="Times" panose="02020603050405020304" pitchFamily="18" charset="0"/>
                </a:rPr>
                <a:t>Ctrl</a:t>
              </a:r>
              <a:endParaRPr lang="de-CH" sz="2800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2F27EF13-7A7B-4F8F-A24D-5BEDECFA2A75}"/>
                </a:ext>
              </a:extLst>
            </p:cNvPr>
            <p:cNvSpPr txBox="1"/>
            <p:nvPr/>
          </p:nvSpPr>
          <p:spPr>
            <a:xfrm>
              <a:off x="868373" y="2615594"/>
              <a:ext cx="2833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Befehlstaste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1B7EFD35-DD3B-462C-B754-390B8A09420F}"/>
              </a:ext>
            </a:extLst>
          </p:cNvPr>
          <p:cNvGrpSpPr/>
          <p:nvPr/>
        </p:nvGrpSpPr>
        <p:grpSpPr>
          <a:xfrm>
            <a:off x="840901" y="3112910"/>
            <a:ext cx="5623691" cy="523220"/>
            <a:chOff x="840901" y="3112910"/>
            <a:chExt cx="5623691" cy="52322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0CE9C7C-9111-4E49-B599-9EE6CFA15394}"/>
                </a:ext>
              </a:extLst>
            </p:cNvPr>
            <p:cNvSpPr/>
            <p:nvPr/>
          </p:nvSpPr>
          <p:spPr>
            <a:xfrm>
              <a:off x="5475976" y="3112910"/>
              <a:ext cx="98861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CH" sz="2800" b="1" dirty="0">
                  <a:latin typeface="Lucida Grande"/>
                  <a:ea typeface="Times" panose="02020603050405020304" pitchFamily="18" charset="0"/>
                </a:rPr>
                <a:t>⌥</a:t>
              </a:r>
              <a:endParaRPr lang="de-CH" sz="2800" b="1" dirty="0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E9CE0EED-5FC9-4322-8F48-B6DCC83E0876}"/>
                </a:ext>
              </a:extLst>
            </p:cNvPr>
            <p:cNvSpPr txBox="1"/>
            <p:nvPr/>
          </p:nvSpPr>
          <p:spPr>
            <a:xfrm>
              <a:off x="840901" y="3244334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Wahltaste / ALT-Taste</a:t>
              </a:r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33D6DF1-B47F-4B00-99CA-B1ECA5597207}"/>
              </a:ext>
            </a:extLst>
          </p:cNvPr>
          <p:cNvGrpSpPr/>
          <p:nvPr/>
        </p:nvGrpSpPr>
        <p:grpSpPr>
          <a:xfrm>
            <a:off x="822939" y="3813875"/>
            <a:ext cx="5760832" cy="523220"/>
            <a:chOff x="822939" y="3813875"/>
            <a:chExt cx="5760832" cy="523220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4D326C6-C038-4DC9-9732-3B973A17C8ED}"/>
                </a:ext>
              </a:extLst>
            </p:cNvPr>
            <p:cNvSpPr/>
            <p:nvPr/>
          </p:nvSpPr>
          <p:spPr>
            <a:xfrm>
              <a:off x="5469965" y="3813875"/>
              <a:ext cx="111380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CH" sz="2800" b="1" dirty="0">
                  <a:latin typeface="Wingdings" panose="05000000000000000000" pitchFamily="2" charset="2"/>
                  <a:ea typeface="Times" panose="02020603050405020304" pitchFamily="18" charset="0"/>
                </a:rPr>
                <a:t>ñ</a:t>
              </a:r>
              <a:endParaRPr lang="de-CH" sz="2800" b="1" dirty="0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5EB69FA-D33D-40BD-A4FA-770B18603EDE}"/>
                </a:ext>
              </a:extLst>
            </p:cNvPr>
            <p:cNvSpPr txBox="1"/>
            <p:nvPr/>
          </p:nvSpPr>
          <p:spPr>
            <a:xfrm>
              <a:off x="822939" y="3944126"/>
              <a:ext cx="4522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Umschalttaste / Shift-, Grossschreibtaste</a:t>
              </a:r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5D49C66D-06C5-4615-ADC9-6630D197BC5A}"/>
              </a:ext>
            </a:extLst>
          </p:cNvPr>
          <p:cNvGrpSpPr/>
          <p:nvPr/>
        </p:nvGrpSpPr>
        <p:grpSpPr>
          <a:xfrm>
            <a:off x="840901" y="4653136"/>
            <a:ext cx="5390578" cy="371569"/>
            <a:chOff x="840901" y="4653136"/>
            <a:chExt cx="5390578" cy="37156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5655357-DCF6-4710-B780-1A5DFC28A0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9965" y="4653136"/>
              <a:ext cx="761514" cy="330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FCC74CDE-D5A1-450B-B156-DCB73B5A4879}"/>
                </a:ext>
              </a:extLst>
            </p:cNvPr>
            <p:cNvSpPr txBox="1"/>
            <p:nvPr/>
          </p:nvSpPr>
          <p:spPr>
            <a:xfrm>
              <a:off x="840901" y="4655373"/>
              <a:ext cx="460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Nach </a:t>
              </a:r>
              <a:r>
                <a:rPr lang="de-CH" b="1" dirty="0"/>
                <a:t>links</a:t>
              </a:r>
              <a:r>
                <a:rPr lang="de-CH" dirty="0"/>
                <a:t> Löschtaste</a:t>
              </a:r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331C9FD-205B-4B3E-B54D-E72E9B25B3C8}"/>
              </a:ext>
            </a:extLst>
          </p:cNvPr>
          <p:cNvGrpSpPr/>
          <p:nvPr/>
        </p:nvGrpSpPr>
        <p:grpSpPr>
          <a:xfrm>
            <a:off x="822939" y="5230366"/>
            <a:ext cx="5773912" cy="523220"/>
            <a:chOff x="822939" y="5230366"/>
            <a:chExt cx="5773912" cy="523220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0DA57AA-CC8A-4676-B115-B90F13BCAA74}"/>
                </a:ext>
              </a:extLst>
            </p:cNvPr>
            <p:cNvSpPr/>
            <p:nvPr/>
          </p:nvSpPr>
          <p:spPr>
            <a:xfrm>
              <a:off x="5371836" y="5230366"/>
              <a:ext cx="122501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sz="2800" dirty="0">
                  <a:ea typeface="Times" panose="02020603050405020304" pitchFamily="18" charset="0"/>
                </a:rPr>
                <a:t>Delete</a:t>
              </a:r>
              <a:endParaRPr lang="de-CH" sz="2800" dirty="0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6A9D3FF9-3D71-4B73-B2F7-2815FE2B4ED3}"/>
                </a:ext>
              </a:extLst>
            </p:cNvPr>
            <p:cNvSpPr txBox="1"/>
            <p:nvPr/>
          </p:nvSpPr>
          <p:spPr>
            <a:xfrm>
              <a:off x="822939" y="5350580"/>
              <a:ext cx="4608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de-CH" dirty="0"/>
                <a:t>Nach </a:t>
              </a:r>
              <a:r>
                <a:rPr lang="de-CH" b="1" dirty="0"/>
                <a:t>rechts</a:t>
              </a:r>
              <a:r>
                <a:rPr lang="de-CH" dirty="0"/>
                <a:t> Löschtaste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347933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DAA509A2-C5E1-4515-A613-1ED3A033DAFC}"/>
              </a:ext>
            </a:extLst>
          </p:cNvPr>
          <p:cNvSpPr txBox="1"/>
          <p:nvPr/>
        </p:nvSpPr>
        <p:spPr>
          <a:xfrm>
            <a:off x="395536" y="565459"/>
            <a:ext cx="8496944" cy="2487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/>
              <a:t>Markieren</a:t>
            </a:r>
            <a:endParaRPr lang="de-CH" b="1" i="1" dirty="0"/>
          </a:p>
          <a:p>
            <a:pPr>
              <a:lnSpc>
                <a:spcPct val="120000"/>
              </a:lnSpc>
            </a:pPr>
            <a:r>
              <a:rPr lang="de-CH" sz="1600" dirty="0"/>
              <a:t>Text-Zeichen 	ziehen mit der gedrückten Maus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Wort 		Doppelklick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Zeile 		Klick auf die Markierungsleiste links 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Absatz 		Doppelklick auf die Markierungsleiste oder Dreifachklick im Absatz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Satz 		</a:t>
            </a:r>
            <a:r>
              <a:rPr lang="de-DE" sz="1600" dirty="0"/>
              <a:t>⌘ / </a:t>
            </a:r>
            <a:r>
              <a:rPr lang="de-DE" sz="1600" dirty="0" err="1"/>
              <a:t>Ctrl</a:t>
            </a:r>
            <a:r>
              <a:rPr lang="de-DE" sz="1600" dirty="0"/>
              <a:t> </a:t>
            </a:r>
            <a:r>
              <a:rPr lang="de-CH" sz="1600" dirty="0"/>
              <a:t>+ Klick.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Ganzer Text 	</a:t>
            </a:r>
            <a:r>
              <a:rPr lang="de-DE" sz="1600" dirty="0"/>
              <a:t>⌘ / </a:t>
            </a:r>
            <a:r>
              <a:rPr lang="de-DE" sz="1600" dirty="0" err="1"/>
              <a:t>Ctrl</a:t>
            </a:r>
            <a:r>
              <a:rPr lang="de-DE" sz="1600" dirty="0"/>
              <a:t> </a:t>
            </a:r>
            <a:r>
              <a:rPr lang="de-CH" sz="1600" dirty="0"/>
              <a:t>+ Klick auf die Markierungsleiste, 3-fach-Klick auf die 			Markierungsleiste oder mit </a:t>
            </a:r>
            <a:r>
              <a:rPr lang="de-DE" sz="1600" dirty="0"/>
              <a:t>⌘ / </a:t>
            </a:r>
            <a:r>
              <a:rPr lang="de-DE" sz="1600" dirty="0" err="1"/>
              <a:t>Ctrl</a:t>
            </a:r>
            <a:r>
              <a:rPr lang="de-CH" sz="1600" dirty="0"/>
              <a:t> + A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2AF700E-0932-41D6-83C8-218503C21901}"/>
              </a:ext>
            </a:extLst>
          </p:cNvPr>
          <p:cNvSpPr txBox="1"/>
          <p:nvPr/>
        </p:nvSpPr>
        <p:spPr>
          <a:xfrm>
            <a:off x="395536" y="3464913"/>
            <a:ext cx="8352928" cy="2828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/>
              <a:t>Kurzbefehle</a:t>
            </a:r>
          </a:p>
          <a:p>
            <a:pPr>
              <a:lnSpc>
                <a:spcPct val="120000"/>
              </a:lnSpc>
            </a:pPr>
            <a:r>
              <a:rPr lang="de-CH" sz="1600" dirty="0"/>
              <a:t>Rückgängig	</a:t>
            </a:r>
            <a:r>
              <a:rPr lang="de-DE" sz="1600" dirty="0"/>
              <a:t> ⌘ / </a:t>
            </a:r>
            <a:r>
              <a:rPr lang="de-DE" sz="1600" dirty="0" err="1"/>
              <a:t>Ctrl</a:t>
            </a:r>
            <a:r>
              <a:rPr lang="de-DE" sz="1600" dirty="0"/>
              <a:t> + Z</a:t>
            </a:r>
            <a:endParaRPr lang="de-CH" sz="1600" dirty="0"/>
          </a:p>
          <a:p>
            <a:pPr>
              <a:lnSpc>
                <a:spcPct val="120000"/>
              </a:lnSpc>
            </a:pPr>
            <a:r>
              <a:rPr lang="de-CH" sz="1600" dirty="0"/>
              <a:t>Wiederherstellen	</a:t>
            </a:r>
            <a:r>
              <a:rPr lang="de-DE" sz="1600" dirty="0"/>
              <a:t> ⌘ / </a:t>
            </a:r>
            <a:r>
              <a:rPr lang="de-DE" sz="1600" dirty="0" err="1"/>
              <a:t>Ctrl</a:t>
            </a:r>
            <a:r>
              <a:rPr lang="de-DE" sz="1600" dirty="0"/>
              <a:t> + Y</a:t>
            </a:r>
            <a:endParaRPr lang="de-CH" sz="1600" dirty="0"/>
          </a:p>
          <a:p>
            <a:pPr>
              <a:lnSpc>
                <a:spcPct val="120000"/>
              </a:lnSpc>
            </a:pPr>
            <a:r>
              <a:rPr lang="de-DE" sz="1600" dirty="0"/>
              <a:t>Kopieren		 ⌘ / </a:t>
            </a:r>
            <a:r>
              <a:rPr lang="de-DE" sz="1600" dirty="0" err="1"/>
              <a:t>Ctrl</a:t>
            </a:r>
            <a:r>
              <a:rPr lang="de-DE" sz="1600" dirty="0"/>
              <a:t> + C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Ausschneiden	 ⌘ / </a:t>
            </a:r>
            <a:r>
              <a:rPr lang="de-DE" sz="1600" dirty="0" err="1"/>
              <a:t>Ctrl</a:t>
            </a:r>
            <a:r>
              <a:rPr lang="de-DE" sz="1600" dirty="0"/>
              <a:t> + X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Einfügen		 ⌘ / </a:t>
            </a:r>
            <a:r>
              <a:rPr lang="de-DE" sz="1600" dirty="0" err="1"/>
              <a:t>Ctrl</a:t>
            </a:r>
            <a:r>
              <a:rPr lang="de-DE" sz="1600" dirty="0"/>
              <a:t> + V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Format fett 	 ⌘ / </a:t>
            </a:r>
            <a:r>
              <a:rPr lang="de-DE" sz="1600" dirty="0" err="1"/>
              <a:t>Ctrl</a:t>
            </a:r>
            <a:r>
              <a:rPr lang="de-DE" sz="1600" dirty="0"/>
              <a:t> + Shift + F </a:t>
            </a:r>
          </a:p>
          <a:p>
            <a:pPr>
              <a:lnSpc>
                <a:spcPct val="120000"/>
              </a:lnSpc>
            </a:pPr>
            <a:r>
              <a:rPr lang="de-DE" sz="1600" dirty="0"/>
              <a:t>Format</a:t>
            </a:r>
            <a:r>
              <a:rPr lang="de-DE" sz="1600" i="1" dirty="0"/>
              <a:t> kursiv</a:t>
            </a:r>
            <a:r>
              <a:rPr lang="de-DE" sz="1600" dirty="0"/>
              <a:t> 	 ⌘ / </a:t>
            </a:r>
            <a:r>
              <a:rPr lang="de-DE" sz="1600" dirty="0" err="1"/>
              <a:t>Ctrl</a:t>
            </a:r>
            <a:r>
              <a:rPr lang="de-DE" sz="1600" dirty="0"/>
              <a:t> + </a:t>
            </a:r>
            <a:r>
              <a:rPr lang="de-CH" sz="1600" dirty="0"/>
              <a:t>Shift + K</a:t>
            </a:r>
            <a:r>
              <a:rPr lang="de-DE" sz="1600" dirty="0"/>
              <a:t> </a:t>
            </a:r>
            <a:r>
              <a:rPr lang="de-DE" sz="1600" b="1" dirty="0"/>
              <a:t>	 	</a:t>
            </a:r>
            <a:endParaRPr lang="de-CH" sz="1600" b="1" i="1" dirty="0"/>
          </a:p>
          <a:p>
            <a:endParaRPr lang="de-CH" b="1" i="1" dirty="0"/>
          </a:p>
        </p:txBody>
      </p:sp>
    </p:spTree>
    <p:extLst>
      <p:ext uri="{BB962C8B-B14F-4D97-AF65-F5344CB8AC3E}">
        <p14:creationId xmlns:p14="http://schemas.microsoft.com/office/powerpoint/2010/main" val="299549635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1412776"/>
            <a:ext cx="7787208" cy="4104456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Übungen heute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u="sng" dirty="0"/>
              <a:t>Dateien</a:t>
            </a:r>
            <a:r>
              <a:rPr lang="de-CH" sz="2000" dirty="0"/>
              <a:t>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CH" sz="2000" dirty="0"/>
              <a:t>002_Formen_einfügen.docx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CH" sz="2000" dirty="0"/>
              <a:t>004_Zeichenformatierungen.docx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CH" sz="2000" dirty="0"/>
              <a:t>006_Absatzformatierungen.docx</a:t>
            </a:r>
          </a:p>
          <a:p>
            <a:pPr marL="0" indent="0">
              <a:spcBef>
                <a:spcPts val="1200"/>
              </a:spcBef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u="sng" dirty="0"/>
              <a:t>Lösungen &amp; Vorlagen</a:t>
            </a:r>
            <a:r>
              <a:rPr lang="de-CH" sz="2000" dirty="0"/>
              <a:t>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CH" sz="2000" dirty="0"/>
              <a:t>Dokgestaltung1_Lösungen002-006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67008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9</a:t>
            </a:fld>
            <a:endParaRPr lang="de-CH" altLang="de-DE"/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BDECDFD-DCFA-4337-BDBE-0DF93E4C9E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57"/>
          <a:stretch/>
        </p:blipFill>
        <p:spPr>
          <a:xfrm>
            <a:off x="0" y="764704"/>
            <a:ext cx="9144000" cy="36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88586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4128E13B0D334BA315F3775C0F97AB" ma:contentTypeVersion="9" ma:contentTypeDescription="Ein neues Dokument erstellen." ma:contentTypeScope="" ma:versionID="08d6c938c5b8ba2cb3ae22bdff9f28a2">
  <xsd:schema xmlns:xsd="http://www.w3.org/2001/XMLSchema" xmlns:xs="http://www.w3.org/2001/XMLSchema" xmlns:p="http://schemas.microsoft.com/office/2006/metadata/properties" xmlns:ns2="39b2766b-c11e-4d34-ae90-b418efdcb7ee" xmlns:ns3="7dbffd17-55a7-4b25-b20c-462d16bbe781" targetNamespace="http://schemas.microsoft.com/office/2006/metadata/properties" ma:root="true" ma:fieldsID="bf594e0c710aeaa748e3fca17eb90cb8" ns2:_="" ns3:_="">
    <xsd:import namespace="39b2766b-c11e-4d34-ae90-b418efdcb7ee"/>
    <xsd:import namespace="7dbffd17-55a7-4b25-b20c-462d16bbe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2766b-c11e-4d34-ae90-b418efdcb7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d3ebf75d-a44c-490e-b061-5d1ad43ecb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ffd17-55a7-4b25-b20c-462d16bbe7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f83ad16-6433-42a5-99d8-c6c549438078}" ma:internalName="TaxCatchAll" ma:showField="CatchAllData" ma:web="7dbffd17-55a7-4b25-b20c-462d16bbe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bffd17-55a7-4b25-b20c-462d16bbe781" xsi:nil="true"/>
    <lcf76f155ced4ddcb4097134ff3c332f xmlns="39b2766b-c11e-4d34-ae90-b418efdcb7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7355CD-4936-40BF-956E-2244729265C6}"/>
</file>

<file path=customXml/itemProps2.xml><?xml version="1.0" encoding="utf-8"?>
<ds:datastoreItem xmlns:ds="http://schemas.openxmlformats.org/officeDocument/2006/customXml" ds:itemID="{14E459FA-69F8-42CC-8182-42FB2069118D}"/>
</file>

<file path=customXml/itemProps3.xml><?xml version="1.0" encoding="utf-8"?>
<ds:datastoreItem xmlns:ds="http://schemas.openxmlformats.org/officeDocument/2006/customXml" ds:itemID="{B2E30DC5-C0E0-4732-937A-BF06EF4F6D3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</Words>
  <Application>Microsoft Office PowerPoint</Application>
  <PresentationFormat>Bildschirmpräsentation (4:3)</PresentationFormat>
  <Paragraphs>80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MS Gothic</vt:lpstr>
      <vt:lpstr>Arial</vt:lpstr>
      <vt:lpstr>Lucida Grande</vt:lpstr>
      <vt:lpstr>Times New Roman</vt:lpstr>
      <vt:lpstr>Wingdings</vt:lpstr>
      <vt:lpstr>Standarddesign</vt:lpstr>
      <vt:lpstr>Nachschulungskurse IKT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Nachschulungskurse IKT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Nachschulungskurse IKT  Schuljahr 19-20 1. Semester</dc:title>
  <dc:creator>Baldinger Christoph</dc:creator>
  <cp:lastModifiedBy>Eva Ravnikar</cp:lastModifiedBy>
  <cp:revision>14</cp:revision>
  <cp:lastPrinted>2021-12-04T18:17:44Z</cp:lastPrinted>
  <dcterms:created xsi:type="dcterms:W3CDTF">2019-11-30T21:38:45Z</dcterms:created>
  <dcterms:modified xsi:type="dcterms:W3CDTF">2023-04-25T20:08:53Z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0x010100FA4128E13B0D334BA315F3775C0F97AB</vt:lpwstr>
  </property>
</Properties>
</file>